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1"/>
  </p:sldMasterIdLst>
  <p:notesMasterIdLst>
    <p:notesMasterId r:id="rId37"/>
  </p:notesMasterIdLst>
  <p:sldIdLst>
    <p:sldId id="256" r:id="rId2"/>
    <p:sldId id="369" r:id="rId3"/>
    <p:sldId id="643" r:id="rId4"/>
    <p:sldId id="645" r:id="rId5"/>
    <p:sldId id="646" r:id="rId6"/>
    <p:sldId id="648" r:id="rId7"/>
    <p:sldId id="647" r:id="rId8"/>
    <p:sldId id="644" r:id="rId9"/>
    <p:sldId id="649" r:id="rId10"/>
    <p:sldId id="650" r:id="rId11"/>
    <p:sldId id="651" r:id="rId12"/>
    <p:sldId id="655" r:id="rId13"/>
    <p:sldId id="656" r:id="rId14"/>
    <p:sldId id="652" r:id="rId15"/>
    <p:sldId id="653" r:id="rId16"/>
    <p:sldId id="654" r:id="rId17"/>
    <p:sldId id="657" r:id="rId18"/>
    <p:sldId id="658" r:id="rId19"/>
    <p:sldId id="659" r:id="rId20"/>
    <p:sldId id="660" r:id="rId21"/>
    <p:sldId id="661" r:id="rId22"/>
    <p:sldId id="662" r:id="rId23"/>
    <p:sldId id="663" r:id="rId24"/>
    <p:sldId id="664" r:id="rId25"/>
    <p:sldId id="665" r:id="rId26"/>
    <p:sldId id="666" r:id="rId27"/>
    <p:sldId id="667" r:id="rId28"/>
    <p:sldId id="668" r:id="rId29"/>
    <p:sldId id="669" r:id="rId30"/>
    <p:sldId id="670" r:id="rId31"/>
    <p:sldId id="671" r:id="rId32"/>
    <p:sldId id="672" r:id="rId33"/>
    <p:sldId id="673" r:id="rId34"/>
    <p:sldId id="674" r:id="rId35"/>
    <p:sldId id="642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ar Thomas" initials="LT" lastIdx="1" clrIdx="0">
    <p:extLst>
      <p:ext uri="{19B8F6BF-5375-455C-9EA6-DF929625EA0E}">
        <p15:presenceInfo xmlns:p15="http://schemas.microsoft.com/office/powerpoint/2012/main" userId="Lamar Thom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FFFF"/>
    <a:srgbClr val="00D362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5"/>
    <p:restoredTop sz="77379"/>
  </p:normalViewPr>
  <p:slideViewPr>
    <p:cSldViewPr snapToGrid="0">
      <p:cViewPr>
        <p:scale>
          <a:sx n="170" d="100"/>
          <a:sy n="170" d="100"/>
        </p:scale>
        <p:origin x="64" y="144"/>
      </p:cViewPr>
      <p:guideLst/>
    </p:cSldViewPr>
  </p:slideViewPr>
  <p:outlineViewPr>
    <p:cViewPr>
      <p:scale>
        <a:sx n="33" d="100"/>
        <a:sy n="33" d="100"/>
      </p:scale>
      <p:origin x="0" y="-84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5" d="100"/>
          <a:sy n="115" d="100"/>
        </p:scale>
        <p:origin x="452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88DDE-CD08-B348-8984-86DA771519FE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497A2-819A-0645-B724-14EA5E26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30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vaultQuery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contractStateType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net.corda.core.contracts.ContractState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98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* FROM ACCOUNTS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9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* FROM STATE_PARTY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83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* FROM VAULT_STATES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46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* FROM VAULT_STATES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6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start </a:t>
            </a:r>
            <a:r>
              <a:rPr lang="en-US" sz="1200" dirty="0" err="1">
                <a:latin typeface="Poppins" pitchFamily="2" charset="77"/>
                <a:cs typeface="Poppins" pitchFamily="2" charset="77"/>
              </a:rPr>
              <a:t>CreateAccount</a:t>
            </a:r>
            <a:r>
              <a:rPr lang="en-US" sz="1200" dirty="0">
                <a:latin typeface="Poppins" pitchFamily="2" charset="77"/>
                <a:cs typeface="Poppins" pitchFamily="2" charset="77"/>
              </a:rPr>
              <a:t> name: ‘Joe’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4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SELECT * FROM ACCOUNTS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37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SELECT * FROM VAULT_STATES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SELECT * FROM STATE_PARTY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54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/corda/</a:t>
            </a:r>
            <a:r>
              <a:rPr lang="en-US" dirty="0" err="1"/>
              <a:t>accounts_java_samples</a:t>
            </a:r>
            <a:r>
              <a:rPr lang="en-US" dirty="0"/>
              <a:t>/blob/tenancyfeb21/contracts/</a:t>
            </a:r>
            <a:r>
              <a:rPr lang="en-US" dirty="0" err="1"/>
              <a:t>src</a:t>
            </a:r>
            <a:r>
              <a:rPr lang="en-US" dirty="0"/>
              <a:t>/main/java/org/r3/contracts/</a:t>
            </a:r>
            <a:r>
              <a:rPr lang="en-US" dirty="0" err="1"/>
              <a:t>AssetForAccountState.java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6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Run: ./</a:t>
            </a:r>
            <a:r>
              <a:rPr lang="en-US" dirty="0" err="1"/>
              <a:t>gradlew</a:t>
            </a:r>
            <a:r>
              <a:rPr lang="en-US" dirty="0"/>
              <a:t> </a:t>
            </a:r>
            <a:r>
              <a:rPr lang="en-US" dirty="0" err="1"/>
              <a:t>deployNodes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05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KYCAllocationFlow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acctName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'Alice', name: 'USD', value: 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18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en-GB" sz="1200" dirty="0"/>
              <a:t>run </a:t>
            </a:r>
            <a:r>
              <a:rPr lang="en-GB" sz="1200" dirty="0" err="1"/>
              <a:t>vaultQuery</a:t>
            </a:r>
            <a:r>
              <a:rPr lang="en-GB" sz="1200" dirty="0"/>
              <a:t> </a:t>
            </a:r>
            <a:r>
              <a:rPr lang="en-GB" sz="1200" dirty="0" err="1"/>
              <a:t>contractStateType</a:t>
            </a:r>
            <a:r>
              <a:rPr lang="en-GB" sz="1200" dirty="0"/>
              <a:t>: </a:t>
            </a:r>
            <a:r>
              <a:rPr lang="en-GB" sz="1200" dirty="0" err="1"/>
              <a:t>net.corda.core.contracts.ContractState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50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en-GB" sz="1200" dirty="0"/>
              <a:t>run </a:t>
            </a:r>
            <a:r>
              <a:rPr lang="en-GB" sz="1200" dirty="0" err="1"/>
              <a:t>vaultQuery</a:t>
            </a:r>
            <a:r>
              <a:rPr lang="en-GB" sz="1200" dirty="0"/>
              <a:t> </a:t>
            </a:r>
            <a:r>
              <a:rPr lang="en-GB" sz="1200" dirty="0" err="1"/>
              <a:t>contractStateType</a:t>
            </a:r>
            <a:r>
              <a:rPr lang="en-GB" sz="1200" dirty="0"/>
              <a:t>: </a:t>
            </a:r>
            <a:r>
              <a:rPr lang="en-GB" sz="1200" dirty="0" err="1"/>
              <a:t>net.corda.core.contracts.ContractState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76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en-GB" sz="1200" dirty="0"/>
              <a:t>run </a:t>
            </a:r>
            <a:r>
              <a:rPr lang="en-GB" sz="1200" dirty="0" err="1"/>
              <a:t>vaultQuery</a:t>
            </a:r>
            <a:r>
              <a:rPr lang="en-GB" sz="1200" dirty="0"/>
              <a:t> </a:t>
            </a:r>
            <a:r>
              <a:rPr lang="en-GB" sz="1200" dirty="0" err="1"/>
              <a:t>contractStateType</a:t>
            </a:r>
            <a:r>
              <a:rPr lang="en-GB" sz="1200" dirty="0"/>
              <a:t>: </a:t>
            </a:r>
            <a:r>
              <a:rPr lang="en-GB" sz="1200" dirty="0" err="1"/>
              <a:t>net.corda.core.contracts.ContractState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6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en-GB" sz="1200" dirty="0"/>
              <a:t>SELECT * FROM VAULT_STATES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8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en-GB" sz="1200" dirty="0"/>
              <a:t>SELECT * FROM VAULT_STATES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2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en-GB" sz="1200" dirty="0"/>
              <a:t>SELECT * FROM VAULT_STATES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83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ShareAccountToParty</a:t>
            </a:r>
            <a:r>
              <a:rPr lang="en-US" dirty="0"/>
              <a:t> </a:t>
            </a:r>
            <a:r>
              <a:rPr lang="en-US" dirty="0" err="1"/>
              <a:t>acctName</a:t>
            </a:r>
            <a:r>
              <a:rPr lang="en-US" dirty="0"/>
              <a:t>: 'Alice', </a:t>
            </a:r>
            <a:r>
              <a:rPr lang="en-US" dirty="0" err="1"/>
              <a:t>shareTo</a:t>
            </a:r>
            <a:r>
              <a:rPr lang="en-US" dirty="0"/>
              <a:t>: '</a:t>
            </a:r>
            <a:r>
              <a:rPr lang="en-US" dirty="0" err="1"/>
              <a:t>PartyC</a:t>
            </a:r>
            <a:r>
              <a:rPr lang="en-US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18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>
              <a:defRPr/>
            </a:pPr>
            <a:r>
              <a:rPr lang="en-GB" sz="1200" dirty="0"/>
              <a:t>run </a:t>
            </a:r>
            <a:r>
              <a:rPr lang="en-GB" sz="1200" dirty="0" err="1"/>
              <a:t>vaultQuery</a:t>
            </a:r>
            <a:r>
              <a:rPr lang="en-GB" sz="1200" dirty="0"/>
              <a:t> </a:t>
            </a:r>
            <a:r>
              <a:rPr lang="en-GB" sz="1200" dirty="0" err="1"/>
              <a:t>contractStateType</a:t>
            </a:r>
            <a:r>
              <a:rPr lang="en-GB" sz="1200" dirty="0"/>
              <a:t>: </a:t>
            </a:r>
            <a:r>
              <a:rPr lang="en-GB" sz="1200" dirty="0" err="1"/>
              <a:t>net.corda.core.contracts.ContractState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44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* FROM ACCOUNTS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4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command: </a:t>
            </a:r>
            <a:r>
              <a:rPr lang="en-US" dirty="0" err="1"/>
              <a:t>sh</a:t>
            </a:r>
            <a:r>
              <a:rPr lang="en-US" dirty="0"/>
              <a:t> h2/bin/h2.sh if mac/</a:t>
            </a:r>
            <a:r>
              <a:rPr lang="en-US" dirty="0" err="1"/>
              <a:t>linux</a:t>
            </a:r>
            <a:r>
              <a:rPr lang="en-US" dirty="0"/>
              <a:t> or h2/bin/h2.bat if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39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* FROM ACCOUNTS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16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command: </a:t>
            </a:r>
            <a:r>
              <a:rPr lang="en-US" dirty="0" err="1"/>
              <a:t>sh</a:t>
            </a:r>
            <a:r>
              <a:rPr lang="en-US" dirty="0"/>
              <a:t> h2/h2.sh if mac/</a:t>
            </a:r>
            <a:r>
              <a:rPr lang="en-US" dirty="0" err="1"/>
              <a:t>linux</a:t>
            </a:r>
            <a:r>
              <a:rPr lang="en-US" dirty="0"/>
              <a:t> or h2/h2.bat if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12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Run: build/nodes/</a:t>
            </a:r>
            <a:r>
              <a:rPr lang="en-US" dirty="0" err="1"/>
              <a:t>runnodes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82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Run: build/nodes/</a:t>
            </a:r>
            <a:r>
              <a:rPr lang="en-US" dirty="0" err="1"/>
              <a:t>runnodes</a:t>
            </a:r>
            <a:endParaRPr lang="en-US" dirty="0"/>
          </a:p>
          <a:p>
            <a:endParaRPr lang="en-US" dirty="0"/>
          </a:p>
          <a:p>
            <a:r>
              <a:rPr lang="en-US" dirty="0"/>
              <a:t>Highlighted on the screenshot – connection string to database to put into JDBC URL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0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Run: build/nodes/</a:t>
            </a:r>
            <a:r>
              <a:rPr lang="en-US" dirty="0" err="1"/>
              <a:t>runnodes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5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CreateAccount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name: 'Alice’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CreateAccount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name: 'Bob'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50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vaultQuery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contractStateType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net.corda.core.contracts.ContractState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8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hyperlink" Target="https://twitter.com/inside_r3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hyperlink" Target="https://www.linkedin.com/company/r3cev-llc/" TargetMode="External"/><Relationship Id="rId4" Type="http://schemas.openxmlformats.org/officeDocument/2006/relationships/hyperlink" Target="http://www.r3.com/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series_B_5.jpg" descr="BG_series_B_5.jpg">
            <a:extLst>
              <a:ext uri="{FF2B5EF4-FFF2-40B4-BE49-F238E27FC236}">
                <a16:creationId xmlns:a16="http://schemas.microsoft.com/office/drawing/2014/main" id="{3DD926F8-CBB9-5942-AAF7-C69C46F1D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itle Text">
            <a:extLst>
              <a:ext uri="{FF2B5EF4-FFF2-40B4-BE49-F238E27FC236}">
                <a16:creationId xmlns:a16="http://schemas.microsoft.com/office/drawing/2014/main" id="{AA5EC036-2AC7-3C44-9271-E7E2B5F4999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219449" y="2410998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font is Calibri Light 33pt</a:t>
            </a:r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0546A0C3-F478-2F4C-B205-500CB0BD1ADF}"/>
              </a:ext>
            </a:extLst>
          </p:cNvPr>
          <p:cNvSpPr/>
          <p:nvPr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7FB7F306-4E01-FD4A-BB68-33E9F8DF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78" y="726865"/>
            <a:ext cx="1462193" cy="114342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">
            <a:extLst>
              <a:ext uri="{FF2B5EF4-FFF2-40B4-BE49-F238E27FC236}">
                <a16:creationId xmlns:a16="http://schemas.microsoft.com/office/drawing/2014/main" id="{FF70D7BD-8372-3F40-8C87-BF0381259D77}"/>
              </a:ext>
            </a:extLst>
          </p:cNvPr>
          <p:cNvSpPr txBox="1"/>
          <p:nvPr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22" name="Body Level One…">
            <a:extLst>
              <a:ext uri="{FF2B5EF4-FFF2-40B4-BE49-F238E27FC236}">
                <a16:creationId xmlns:a16="http://schemas.microsoft.com/office/drawing/2014/main" id="{4A16ECBA-90DC-8C49-8295-DF86049197B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8500" y="4485110"/>
            <a:ext cx="4783282" cy="4391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125"/>
              </a:spcBef>
              <a:buSzTx/>
              <a:buNone/>
              <a:defRPr sz="1200" b="0" i="0" cap="none" spc="113" baseline="0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  <a:lvl2pPr marL="0" indent="85725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2pPr>
            <a:lvl3pPr marL="0" indent="171450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3pPr>
            <a:lvl4pPr marL="0" indent="257175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4pPr>
            <a:lvl5pPr marL="0" indent="342900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5pPr>
          </a:lstStyle>
          <a:p>
            <a:pPr lvl="0"/>
            <a:r>
              <a:rPr lang="en-US"/>
              <a:t>Calibri Regular 12pt – ALL CAPS FOR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DE0B103F-73C3-C448-B336-5014C3B0E83F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A0189EFE-888D-4743-AD7A-9213BFEFD0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85278" y="726865"/>
            <a:ext cx="1462193" cy="114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ext">
            <a:extLst>
              <a:ext uri="{FF2B5EF4-FFF2-40B4-BE49-F238E27FC236}">
                <a16:creationId xmlns:a16="http://schemas.microsoft.com/office/drawing/2014/main" id="{FFA57043-75D8-824E-B5C7-6F4465D7F89B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351134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9CC57-F9D5-A447-BA45-6792DF6F2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3764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53508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series_A_31.jpg" descr="BG_series_A_31.jpg">
            <a:extLst>
              <a:ext uri="{FF2B5EF4-FFF2-40B4-BE49-F238E27FC236}">
                <a16:creationId xmlns:a16="http://schemas.microsoft.com/office/drawing/2014/main" id="{330C0941-480B-8A4D-BC97-3B7380D61E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6" r="26"/>
          <a:stretch>
            <a:fillRect/>
          </a:stretch>
        </p:blipFill>
        <p:spPr>
          <a:xfrm>
            <a:off x="2381" y="0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16256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186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C0FA2-D696-9244-AB6E-4B1B38F145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2110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5441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47E27-ED4E-2742-BF58-962C3A2B99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868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956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5AC8A-9C0D-8040-899D-559BB0561E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736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Subtitle is Calibri Light, dark grey 20pt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Subtitle in body is Calibri bold, red all caps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Title text is Calibri Regular, red 22pt</a:t>
            </a:r>
            <a:endParaRPr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68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_series_B_3.jpg" descr="BG_series_B_3.jpg">
            <a:extLst>
              <a:ext uri="{FF2B5EF4-FFF2-40B4-BE49-F238E27FC236}">
                <a16:creationId xmlns:a16="http://schemas.microsoft.com/office/drawing/2014/main" id="{61319D53-8767-8540-8B03-4933EBFDE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5FD277B-9962-8340-9015-2BE2AFF8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43" y="820317"/>
            <a:ext cx="874014" cy="68346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1232D0B7-6F62-A845-B2D9-4B35AE6B2BC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57775" y="2410998"/>
            <a:ext cx="3724420" cy="174307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font is Calibri Light 33pt</a:t>
            </a:r>
            <a:endParaRPr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029CF999-1FE0-8F40-BE37-FFA8D9DB956C}"/>
              </a:ext>
            </a:extLst>
          </p:cNvPr>
          <p:cNvSpPr/>
          <p:nvPr/>
        </p:nvSpPr>
        <p:spPr>
          <a:xfrm>
            <a:off x="5124293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Body Level One…">
            <a:extLst>
              <a:ext uri="{FF2B5EF4-FFF2-40B4-BE49-F238E27FC236}">
                <a16:creationId xmlns:a16="http://schemas.microsoft.com/office/drawing/2014/main" id="{6FB7835D-DA58-F14F-B892-E3650F36497D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76825" y="4485110"/>
            <a:ext cx="4007214" cy="4391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125"/>
              </a:spcBef>
              <a:buSzTx/>
              <a:buNone/>
              <a:defRPr sz="1200" b="0" i="0" cap="none" spc="113" baseline="0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  <a:lvl2pPr marL="0" indent="85725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2pPr>
            <a:lvl3pPr marL="0" indent="171450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3pPr>
            <a:lvl4pPr marL="0" indent="257175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4pPr>
            <a:lvl5pPr marL="0" indent="342900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5pPr>
          </a:lstStyle>
          <a:p>
            <a:pPr lvl="0"/>
            <a:r>
              <a:rPr lang="en-US"/>
              <a:t>Calibri Regular 12pt – ALL CAPS FOR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16A8F91-9C28-8246-9E3D-83728FE7F4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8543" y="820317"/>
            <a:ext cx="874014" cy="68346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5594B9E7-A0C4-3542-8E27-22F8A79D7F2B}"/>
              </a:ext>
            </a:extLst>
          </p:cNvPr>
          <p:cNvSpPr/>
          <p:nvPr userDrawn="1"/>
        </p:nvSpPr>
        <p:spPr>
          <a:xfrm>
            <a:off x="5124293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90021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B238A9-012F-F740-A068-F51FA9C94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Subtitle is Calibri Light, dark grey 20pt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Subtitle in body is Calibri bold, red all caps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Title text is Calibri Regular, red 22pt</a:t>
            </a:r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18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49479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617647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6377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5E93EC-351B-9042-8851-3AAB2244F6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78308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44074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08264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821D9AB-A68F-5441-B1BB-FD3292E3C35F}"/>
              </a:ext>
            </a:extLst>
          </p:cNvPr>
          <p:cNvSpPr/>
          <p:nvPr/>
        </p:nvSpPr>
        <p:spPr>
          <a:xfrm>
            <a:off x="6148437" y="1560554"/>
            <a:ext cx="2067868" cy="0"/>
          </a:xfrm>
          <a:prstGeom prst="line">
            <a:avLst/>
          </a:prstGeom>
          <a:ln w="762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940E763-B797-DF4D-9B08-19ADF4630341}"/>
              </a:ext>
            </a:extLst>
          </p:cNvPr>
          <p:cNvSpPr/>
          <p:nvPr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Double click to add quote">
            <a:extLst>
              <a:ext uri="{FF2B5EF4-FFF2-40B4-BE49-F238E27FC236}">
                <a16:creationId xmlns:a16="http://schemas.microsoft.com/office/drawing/2014/main" id="{A55FD4FF-A5F6-3547-AC64-5B7577DEDD3D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157913" y="1641023"/>
            <a:ext cx="2048916" cy="16321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200" b="0" i="0">
                <a:solidFill>
                  <a:srgbClr val="53585F"/>
                </a:solidFill>
                <a:latin typeface="Calibri Light" charset="0"/>
                <a:ea typeface="+mn-ea"/>
                <a:cs typeface="Calibri Light" charset="0"/>
                <a:sym typeface="Poppins ExtraLight"/>
              </a:defRPr>
            </a:lvl1pPr>
          </a:lstStyle>
          <a:p>
            <a:pPr lvl="0"/>
            <a:r>
              <a:rPr lang="en-US"/>
              <a:t>Insert quote or key facts here – Calibri light italic 12pt, dark grey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F17513B7-95D9-D14F-9508-AA802AB20006}"/>
              </a:ext>
            </a:extLst>
          </p:cNvPr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178572" y="3316904"/>
            <a:ext cx="2067868" cy="22102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563"/>
              </a:spcBef>
              <a:buSzTx/>
              <a:buNone/>
              <a:defRPr sz="800" b="1" i="0" spc="64">
                <a:solidFill>
                  <a:srgbClr val="53585F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Attribution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7A1D7D1-3D88-A647-804A-C59C4E3F2E86}"/>
              </a:ext>
            </a:extLst>
          </p:cNvPr>
          <p:cNvSpPr/>
          <p:nvPr userDrawn="1"/>
        </p:nvSpPr>
        <p:spPr>
          <a:xfrm>
            <a:off x="6148437" y="1560554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20F6043-0437-AF47-B1E4-8F8573BCB099}"/>
              </a:ext>
            </a:extLst>
          </p:cNvPr>
          <p:cNvSpPr/>
          <p:nvPr userDrawn="1"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48172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65095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1465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8D8CF-BF48-7E4B-ACE8-0DDCF48D1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821D9AB-A68F-5441-B1BB-FD3292E3C35F}"/>
              </a:ext>
            </a:extLst>
          </p:cNvPr>
          <p:cNvSpPr/>
          <p:nvPr/>
        </p:nvSpPr>
        <p:spPr>
          <a:xfrm>
            <a:off x="6148437" y="1560554"/>
            <a:ext cx="2067868" cy="0"/>
          </a:xfrm>
          <a:prstGeom prst="line">
            <a:avLst/>
          </a:prstGeom>
          <a:ln w="762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940E763-B797-DF4D-9B08-19ADF4630341}"/>
              </a:ext>
            </a:extLst>
          </p:cNvPr>
          <p:cNvSpPr/>
          <p:nvPr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Double click to add quote">
            <a:extLst>
              <a:ext uri="{FF2B5EF4-FFF2-40B4-BE49-F238E27FC236}">
                <a16:creationId xmlns:a16="http://schemas.microsoft.com/office/drawing/2014/main" id="{A55FD4FF-A5F6-3547-AC64-5B7577DEDD3D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157913" y="1641023"/>
            <a:ext cx="2048916" cy="16321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200" b="0" i="0">
                <a:solidFill>
                  <a:srgbClr val="53585F"/>
                </a:solidFill>
                <a:latin typeface="Calibri Light" charset="0"/>
                <a:ea typeface="+mn-ea"/>
                <a:cs typeface="Calibri Light" charset="0"/>
                <a:sym typeface="Poppins ExtraLight"/>
              </a:defRPr>
            </a:lvl1pPr>
          </a:lstStyle>
          <a:p>
            <a:pPr lvl="0"/>
            <a:r>
              <a:rPr lang="en-US"/>
              <a:t>Insert quote or key facts here – Calibri light italic 12pt, dark grey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F17513B7-95D9-D14F-9508-AA802AB20006}"/>
              </a:ext>
            </a:extLst>
          </p:cNvPr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178572" y="3316904"/>
            <a:ext cx="2067868" cy="22102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563"/>
              </a:spcBef>
              <a:buSzTx/>
              <a:buNone/>
              <a:defRPr sz="800" b="1" i="0" spc="64">
                <a:solidFill>
                  <a:srgbClr val="53585F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/>
              <a:t>Attribution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7A1D7D1-3D88-A647-804A-C59C4E3F2E86}"/>
              </a:ext>
            </a:extLst>
          </p:cNvPr>
          <p:cNvSpPr/>
          <p:nvPr userDrawn="1"/>
        </p:nvSpPr>
        <p:spPr>
          <a:xfrm>
            <a:off x="6148437" y="1560554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20F6043-0437-AF47-B1E4-8F8573BCB099}"/>
              </a:ext>
            </a:extLst>
          </p:cNvPr>
          <p:cNvSpPr/>
          <p:nvPr userDrawn="1"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48172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33564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634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29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53375-5F1A-3041-81EC-978C4A991C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47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1C1458B1-B718-B945-867D-0CA7DAD96E96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853434-6E62-854F-AD79-256D981A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3DB5897B-83E6-5447-A1EA-D7B8955C3581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7E751E5-29A9-8C45-A7D9-F3072BF6854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5A666DC-131B-9744-ACC3-50CDE3A407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F33F7D3-81E6-8845-BFA0-371B2D8738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61603-FCBE-0A45-AE73-BB13CEE99EF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6099" y="1358610"/>
            <a:ext cx="546486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754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CE2798-36C1-154A-BC17-F50E73A58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1C1458B1-B718-B945-867D-0CA7DAD96E96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853434-6E62-854F-AD79-256D981A1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3DB5897B-83E6-5447-A1EA-D7B8955C3581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7E751E5-29A9-8C45-A7D9-F3072BF6854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5A666DC-131B-9744-ACC3-50CDE3A407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F33F7D3-81E6-8845-BFA0-371B2D8738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61603-FCBE-0A45-AE73-BB13CEE99EF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6099" y="1347603"/>
            <a:ext cx="546486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6423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61B9E339-F5C6-9F4C-A2D5-F1C2B52A1EF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3496478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DC7B9C30-DB60-4B4E-9ECC-A12390F5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F022F017-B336-A448-8754-300C09C9A32A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3BB0B6-49E4-5043-A55F-36C9D68F395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ouble-click to edit subtitle">
            <a:extLst>
              <a:ext uri="{FF2B5EF4-FFF2-40B4-BE49-F238E27FC236}">
                <a16:creationId xmlns:a16="http://schemas.microsoft.com/office/drawing/2014/main" id="{C06616EE-EA82-D048-96C3-DC94E88FE03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56836" y="383922"/>
            <a:ext cx="4320889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rgbClr val="D8232A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37AAB470-5E92-A34D-88D7-CDFF07423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1C2DD66A-806D-DB4A-93BD-D864E23CB73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56836" y="1358610"/>
            <a:ext cx="432088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184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_series_C_3.jpg" descr="BG_series_C_3.jpg">
            <a:extLst>
              <a:ext uri="{FF2B5EF4-FFF2-40B4-BE49-F238E27FC236}">
                <a16:creationId xmlns:a16="http://schemas.microsoft.com/office/drawing/2014/main" id="{CF471A11-0FF0-6B46-BC97-0BD77B7C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E97EFA-67FD-2647-A0CB-D34D9D6C10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1558" y="1855448"/>
            <a:ext cx="1863192" cy="1244600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57830E45-E1AE-4A4D-B0F8-C7455911C35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14750" y="1967394"/>
            <a:ext cx="3724420" cy="129566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775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Title slide font is Calibri Light 33pt</a:t>
            </a:r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EB50530A-95C7-9544-9186-D3C74F1D4453}"/>
              </a:ext>
            </a:extLst>
          </p:cNvPr>
          <p:cNvSpPr/>
          <p:nvPr/>
        </p:nvSpPr>
        <p:spPr>
          <a:xfrm>
            <a:off x="2216105" y="3276392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2088AC4-2D9F-DB4A-B29B-88F3E9E46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0198" y="1802869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622F5BCB-C626-2948-B438-6A31F3F43C57}"/>
              </a:ext>
            </a:extLst>
          </p:cNvPr>
          <p:cNvSpPr/>
          <p:nvPr userDrawn="1"/>
        </p:nvSpPr>
        <p:spPr>
          <a:xfrm>
            <a:off x="2216105" y="3276392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926835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G_series_A_30.jpg" descr="BG_series_A_30.jpg">
            <a:extLst>
              <a:ext uri="{FF2B5EF4-FFF2-40B4-BE49-F238E27FC236}">
                <a16:creationId xmlns:a16="http://schemas.microsoft.com/office/drawing/2014/main" id="{82D92797-0044-354C-B55F-8E76C78428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6" r="26"/>
          <a:stretch>
            <a:fillRect/>
          </a:stretch>
        </p:blipFill>
        <p:spPr>
          <a:xfrm>
            <a:off x="4762" y="12700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7F07D877-2EC4-5F4B-8EC6-BF0ABA51E29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3496478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B3ECBEF-7403-D94E-AA39-0FE14C49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F1963915-8D35-9B48-ACC4-4686F104D8F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FC2CD22-97C8-9546-98C0-B3A09CB01E1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ouble-click to edit subtitle">
            <a:extLst>
              <a:ext uri="{FF2B5EF4-FFF2-40B4-BE49-F238E27FC236}">
                <a16:creationId xmlns:a16="http://schemas.microsoft.com/office/drawing/2014/main" id="{E426ABEB-A227-D64B-A186-091003DD120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56836" y="383922"/>
            <a:ext cx="4320889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rgbClr val="D8232A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09F425F-0F85-9A41-A5E7-A9FFB60FC3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3A954253-4C2C-7045-BD38-255D1795094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56836" y="1358610"/>
            <a:ext cx="432088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3067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i="1">
                <a:solidFill>
                  <a:srgbClr val="53585F"/>
                </a:solidFill>
              </a:defRPr>
            </a:lvl1pPr>
          </a:lstStyle>
          <a:p>
            <a:pPr lvl="0"/>
            <a:r>
              <a:rPr lang="en-US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1482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BA9E42-0BD8-8245-9957-EA03820D01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i="1">
                <a:solidFill>
                  <a:srgbClr val="53585F"/>
                </a:solidFill>
              </a:defRPr>
            </a:lvl1pPr>
          </a:lstStyle>
          <a:p>
            <a:pPr lvl="0"/>
            <a:r>
              <a:rPr lang="en-US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861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6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series_B_4.jpg" descr="BG_series_B_4.jpg">
            <a:extLst>
              <a:ext uri="{FF2B5EF4-FFF2-40B4-BE49-F238E27FC236}">
                <a16:creationId xmlns:a16="http://schemas.microsoft.com/office/drawing/2014/main" id="{05393E68-A18E-C144-84E0-5D226FE1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9FF149-0312-DA44-B345-AC197AD308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8836" y="285143"/>
            <a:ext cx="1895242" cy="1135063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4DCA3963-6B94-794B-BB7E-DA44A10E18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19200" y="2489510"/>
            <a:ext cx="3571323" cy="1390911"/>
          </a:xfrm>
          <a:prstGeom prst="rect">
            <a:avLst/>
          </a:prstGeom>
        </p:spPr>
        <p:txBody>
          <a:bodyPr anchor="t"/>
          <a:lstStyle>
            <a:lvl1pPr>
              <a:defRPr sz="2775"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font is Calibri Light 33pt</a:t>
            </a:r>
            <a:endParaRPr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B5215209-7EB2-C542-AEAB-B17805271E3E}"/>
              </a:ext>
            </a:extLst>
          </p:cNvPr>
          <p:cNvSpPr/>
          <p:nvPr/>
        </p:nvSpPr>
        <p:spPr>
          <a:xfrm>
            <a:off x="7374897" y="1644650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4461725B-A784-5F4E-8C10-D4F455621A93}"/>
              </a:ext>
            </a:extLst>
          </p:cNvPr>
          <p:cNvSpPr/>
          <p:nvPr/>
        </p:nvSpPr>
        <p:spPr>
          <a:xfrm>
            <a:off x="2798606" y="1520825"/>
            <a:ext cx="0" cy="998204"/>
          </a:xfrm>
          <a:prstGeom prst="line">
            <a:avLst/>
          </a:prstGeom>
          <a:ln w="38100">
            <a:solidFill>
              <a:srgbClr val="FFFFFF">
                <a:alpha val="67813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C375DB3-503A-A349-90B4-E7DE68204509}"/>
              </a:ext>
            </a:extLst>
          </p:cNvPr>
          <p:cNvSpPr/>
          <p:nvPr/>
        </p:nvSpPr>
        <p:spPr>
          <a:xfrm>
            <a:off x="2798606" y="3853823"/>
            <a:ext cx="0" cy="998204"/>
          </a:xfrm>
          <a:prstGeom prst="line">
            <a:avLst/>
          </a:prstGeom>
          <a:ln w="38100">
            <a:solidFill>
              <a:srgbClr val="FFFFFF">
                <a:alpha val="67813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004D78D-2553-124B-BCF7-E955F183D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545" y="4517415"/>
            <a:ext cx="555533" cy="4344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526FD6-7DB2-DB4D-B940-26028994F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0574" y="227073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tx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6B92AABD-31F6-DE41-B145-11C6A7E0BFFF}"/>
              </a:ext>
            </a:extLst>
          </p:cNvPr>
          <p:cNvSpPr/>
          <p:nvPr userDrawn="1"/>
        </p:nvSpPr>
        <p:spPr>
          <a:xfrm>
            <a:off x="7374897" y="1644650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E5E304EA-0CC0-9341-8BFD-9BDA09E812D3}"/>
              </a:ext>
            </a:extLst>
          </p:cNvPr>
          <p:cNvSpPr/>
          <p:nvPr userDrawn="1"/>
        </p:nvSpPr>
        <p:spPr>
          <a:xfrm>
            <a:off x="2798606" y="1520825"/>
            <a:ext cx="0" cy="998204"/>
          </a:xfrm>
          <a:prstGeom prst="line">
            <a:avLst/>
          </a:prstGeom>
          <a:ln w="38100">
            <a:solidFill>
              <a:srgbClr val="FFFFFF">
                <a:alpha val="67813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B47C4CA9-9405-8842-B415-26EBF05188A0}"/>
              </a:ext>
            </a:extLst>
          </p:cNvPr>
          <p:cNvSpPr/>
          <p:nvPr userDrawn="1"/>
        </p:nvSpPr>
        <p:spPr>
          <a:xfrm>
            <a:off x="2798606" y="3853823"/>
            <a:ext cx="0" cy="998204"/>
          </a:xfrm>
          <a:prstGeom prst="line">
            <a:avLst/>
          </a:prstGeom>
          <a:ln w="38100">
            <a:solidFill>
              <a:srgbClr val="FFFFFF">
                <a:alpha val="67813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F9DAA639-B8E4-0D4D-A68E-E3AE3F3F71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8545" y="4517415"/>
            <a:ext cx="555533" cy="4344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718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series_B_10.jpg" descr="BG_series_B_10.jpg">
            <a:extLst>
              <a:ext uri="{FF2B5EF4-FFF2-40B4-BE49-F238E27FC236}">
                <a16:creationId xmlns:a16="http://schemas.microsoft.com/office/drawing/2014/main" id="{71976082-2945-AC49-8808-835A43D3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19BFAE5D-CECB-BD42-B376-3A8B25C54C3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2508560"/>
            <a:ext cx="3354420" cy="1821370"/>
          </a:xfrm>
          <a:prstGeom prst="rect">
            <a:avLst/>
          </a:prstGeom>
        </p:spPr>
        <p:txBody>
          <a:bodyPr anchor="t"/>
          <a:lstStyle>
            <a:lvl1pPr>
              <a:defRPr sz="2775">
                <a:solidFill>
                  <a:schemeClr val="bg1"/>
                </a:solidFill>
              </a:defRPr>
            </a:lvl1pPr>
          </a:lstStyle>
          <a:p>
            <a:r>
              <a:rPr lang="en-US"/>
              <a:t>Title slide font is Calibri Light 33pt</a:t>
            </a:r>
            <a:endParaRPr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3B9F60D0-2AB0-4E49-AE5F-CBD80DD1CD19}"/>
              </a:ext>
            </a:extLst>
          </p:cNvPr>
          <p:cNvSpPr/>
          <p:nvPr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9BC63E-55DF-1643-BB62-55A94D2098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A5084D-4936-1D42-8604-976CF198A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SECTION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74084AA-B500-1E4D-A4D7-99A45C1C5C1C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40041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216C0-F238-7740-A713-0548A5582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5FD277B-9962-8340-9015-2BE2AFF87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43" y="820317"/>
            <a:ext cx="874014" cy="683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16A8F91-9C28-8246-9E3D-83728FE7F4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8543" y="820317"/>
            <a:ext cx="874014" cy="68346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5594B9E7-A0C4-3542-8E27-22F8A79D7F2B}"/>
              </a:ext>
            </a:extLst>
          </p:cNvPr>
          <p:cNvSpPr/>
          <p:nvPr userDrawn="1"/>
        </p:nvSpPr>
        <p:spPr>
          <a:xfrm>
            <a:off x="788543" y="3301932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373F804C-104F-AD4E-8759-BEDEA109D15A}"/>
              </a:ext>
            </a:extLst>
          </p:cNvPr>
          <p:cNvSpPr txBox="1"/>
          <p:nvPr userDrawn="1"/>
        </p:nvSpPr>
        <p:spPr>
          <a:xfrm>
            <a:off x="722025" y="3474720"/>
            <a:ext cx="3724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www.r3.com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E1D02-C62E-8044-A4EC-F21ED787C20A}"/>
              </a:ext>
            </a:extLst>
          </p:cNvPr>
          <p:cNvSpPr txBox="1"/>
          <p:nvPr userDrawn="1"/>
        </p:nvSpPr>
        <p:spPr>
          <a:xfrm>
            <a:off x="660199" y="2615375"/>
            <a:ext cx="35994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EECF6975-04DA-C145-AEF9-16C6BC71128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71917" y="3831434"/>
            <a:ext cx="540000" cy="540000"/>
          </a:xfrm>
          <a:prstGeom prst="rect">
            <a:avLst/>
          </a:prstGeom>
        </p:spPr>
      </p:pic>
      <p:pic>
        <p:nvPicPr>
          <p:cNvPr id="16" name="Picture 15">
            <a:hlinkClick r:id="rId7"/>
            <a:extLst>
              <a:ext uri="{FF2B5EF4-FFF2-40B4-BE49-F238E27FC236}">
                <a16:creationId xmlns:a16="http://schemas.microsoft.com/office/drawing/2014/main" id="{F871BEE4-794E-4B4C-9F19-D2B98A05CE2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356457" y="3831434"/>
            <a:ext cx="540000" cy="54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EF94E9-CC95-564B-BA28-B089349482A7}"/>
              </a:ext>
            </a:extLst>
          </p:cNvPr>
          <p:cNvSpPr/>
          <p:nvPr userDrawn="1"/>
        </p:nvSpPr>
        <p:spPr>
          <a:xfrm>
            <a:off x="4190721" y="3698830"/>
            <a:ext cx="18113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New York</a:t>
            </a:r>
          </a:p>
          <a:p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11 West 42nd Street, 8th Floor</a:t>
            </a:r>
            <a:b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New York, NY 10036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36FB0B-3868-6644-B83D-141782E0EFEF}"/>
              </a:ext>
            </a:extLst>
          </p:cNvPr>
          <p:cNvSpPr/>
          <p:nvPr userDrawn="1"/>
        </p:nvSpPr>
        <p:spPr>
          <a:xfrm>
            <a:off x="6112431" y="3698830"/>
            <a:ext cx="13291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London</a:t>
            </a:r>
          </a:p>
          <a:p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2 London Wall Place,</a:t>
            </a:r>
            <a:b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London, EC2Y 5AU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F31116-E8E4-9844-9213-B4B1960DB9A4}"/>
              </a:ext>
            </a:extLst>
          </p:cNvPr>
          <p:cNvSpPr/>
          <p:nvPr userDrawn="1"/>
        </p:nvSpPr>
        <p:spPr>
          <a:xfrm>
            <a:off x="4190721" y="4343497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Singapore</a:t>
            </a:r>
          </a:p>
          <a:p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18 Robinson Road, Level  #14-02</a:t>
            </a:r>
            <a:b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Singapore, 048547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E3010-0DEA-8B43-977A-F86EE34BB5A1}"/>
              </a:ext>
            </a:extLst>
          </p:cNvPr>
          <p:cNvSpPr/>
          <p:nvPr userDrawn="1"/>
        </p:nvSpPr>
        <p:spPr>
          <a:xfrm>
            <a:off x="6112431" y="4343594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Hong Kong</a:t>
            </a:r>
          </a:p>
          <a:p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Bonham Strand, 7F Office 18-121</a:t>
            </a:r>
            <a:b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Hong Kong</a:t>
            </a:r>
          </a:p>
        </p:txBody>
      </p:sp>
    </p:spTree>
    <p:extLst>
      <p:ext uri="{BB962C8B-B14F-4D97-AF65-F5344CB8AC3E}">
        <p14:creationId xmlns:p14="http://schemas.microsoft.com/office/powerpoint/2010/main" val="1682212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EB88BC32-1CF3-5040-96AE-D6E42783F6D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31621D4-6D3D-134E-BA10-BD41C6AD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5A62BFAD-789A-4E45-8861-49EFE646A66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F23CF2-3A54-614F-8015-22E7E5357F5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F53FC13A-5F0A-274F-8780-C53686CFB2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ne">
            <a:extLst>
              <a:ext uri="{FF2B5EF4-FFF2-40B4-BE49-F238E27FC236}">
                <a16:creationId xmlns:a16="http://schemas.microsoft.com/office/drawing/2014/main" id="{54317492-17B5-B24C-BA54-5C52014D0A1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613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series_A_29.jpg" descr="BG_series_A_29.jpg">
            <a:extLst>
              <a:ext uri="{FF2B5EF4-FFF2-40B4-BE49-F238E27FC236}">
                <a16:creationId xmlns:a16="http://schemas.microsoft.com/office/drawing/2014/main" id="{8E75AB15-F70A-7A42-B271-DF3888158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6" r="26"/>
          <a:stretch>
            <a:fillRect/>
          </a:stretch>
        </p:blipFill>
        <p:spPr>
          <a:xfrm>
            <a:off x="-9362" y="0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A59A367-A804-5A4C-8463-98D5C067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7A2F3BD-0A97-DC49-85A9-270BFA44E6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00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/>
              <a:t>Click to edit Title</a:t>
            </a:r>
            <a:endParaRPr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01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Calibri Regular" charset="0"/>
                <a:cs typeface="Calibri Regular" charset="0"/>
              </a:defRPr>
            </a:lvl1pPr>
          </a:lstStyle>
          <a:p>
            <a:fld id="{32C69B2B-6D36-F249-A77F-66AD2C06FC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702" r:id="rId3"/>
    <p:sldLayoutId id="2147483682" r:id="rId4"/>
    <p:sldLayoutId id="2147483683" r:id="rId5"/>
    <p:sldLayoutId id="2147483701" r:id="rId6"/>
    <p:sldLayoutId id="2147483689" r:id="rId7"/>
    <p:sldLayoutId id="2147483690" r:id="rId8"/>
    <p:sldLayoutId id="2147483688" r:id="rId9"/>
    <p:sldLayoutId id="2147483703" r:id="rId10"/>
    <p:sldLayoutId id="2147483697" r:id="rId11"/>
    <p:sldLayoutId id="2147483691" r:id="rId12"/>
    <p:sldLayoutId id="2147483699" r:id="rId13"/>
    <p:sldLayoutId id="2147483704" r:id="rId14"/>
    <p:sldLayoutId id="2147483700" r:id="rId15"/>
    <p:sldLayoutId id="2147483705" r:id="rId16"/>
    <p:sldLayoutId id="2147483698" r:id="rId17"/>
    <p:sldLayoutId id="2147483706" r:id="rId18"/>
    <p:sldLayoutId id="2147483684" r:id="rId19"/>
    <p:sldLayoutId id="2147483707" r:id="rId20"/>
    <p:sldLayoutId id="2147483685" r:id="rId21"/>
    <p:sldLayoutId id="2147483708" r:id="rId22"/>
    <p:sldLayoutId id="2147483686" r:id="rId23"/>
    <p:sldLayoutId id="2147483709" r:id="rId24"/>
    <p:sldLayoutId id="2147483696" r:id="rId25"/>
    <p:sldLayoutId id="2147483710" r:id="rId26"/>
    <p:sldLayoutId id="2147483687" r:id="rId27"/>
    <p:sldLayoutId id="2147483711" r:id="rId28"/>
    <p:sldLayoutId id="2147483692" r:id="rId29"/>
    <p:sldLayoutId id="2147483693" r:id="rId30"/>
    <p:sldLayoutId id="2147483694" r:id="rId31"/>
    <p:sldLayoutId id="2147483712" r:id="rId32"/>
    <p:sldLayoutId id="2147483695" r:id="rId33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+mj-lt"/>
          <a:ea typeface="+mj-ea"/>
          <a:cs typeface="Poppins ExtraLight" pitchFamily="2" charset="77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10000"/>
        <a:buFont typeface="Arial" panose="020B0604020202020204" pitchFamily="34" charset="0"/>
        <a:buChar char="•"/>
        <a:defRPr sz="18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10000"/>
        <a:buFont typeface="Arial" panose="020B0604020202020204" pitchFamily="34" charset="0"/>
        <a:buChar char="•"/>
        <a:defRPr sz="16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10000"/>
        <a:buFont typeface="Arial" panose="020B0604020202020204" pitchFamily="34" charset="0"/>
        <a:buChar char="•"/>
        <a:defRPr sz="14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da/accounts_java_samples/tree/tenancyfeb21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074A-E3B4-B646-A741-4C4B270B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Accounts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3185E-674A-184D-BF7E-FEDEC4F0BD6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What’s under the hood?</a:t>
            </a:r>
          </a:p>
        </p:txBody>
      </p:sp>
    </p:spTree>
    <p:extLst>
      <p:ext uri="{BB962C8B-B14F-4D97-AF65-F5344CB8AC3E}">
        <p14:creationId xmlns:p14="http://schemas.microsoft.com/office/powerpoint/2010/main" val="402297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Create the accounts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0EEB297-8974-734B-8947-52B4325A7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79467"/>
            <a:ext cx="6478270" cy="36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77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1.1 Create the accounts – Party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EF30B-A61C-7643-A15E-96A03ACC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1205389"/>
            <a:ext cx="6905469" cy="29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49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1.2 Checking the vault - </a:t>
            </a:r>
            <a:r>
              <a:rPr lang="en-US" dirty="0" err="1"/>
              <a:t>PartyA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12514-6640-AE46-AE28-38DC92AD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41" y="790145"/>
            <a:ext cx="4313403" cy="42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1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1.3 Checking the vault – </a:t>
            </a:r>
            <a:r>
              <a:rPr lang="en-US" dirty="0" err="1"/>
              <a:t>PartyB</a:t>
            </a:r>
            <a:r>
              <a:rPr lang="en-US" dirty="0"/>
              <a:t>, </a:t>
            </a:r>
            <a:r>
              <a:rPr lang="en-US" dirty="0" err="1"/>
              <a:t>PartyC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E9DD1-C26A-9B49-BC13-3BD9BA5C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1527746"/>
            <a:ext cx="8360685" cy="11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6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1.4 Check the database on </a:t>
            </a:r>
            <a:r>
              <a:rPr lang="en-US" dirty="0" err="1"/>
              <a:t>PartyA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6FAA6-5E0C-0248-A2F1-AEA9704E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27591"/>
            <a:ext cx="7620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9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1.4 Check the database on </a:t>
            </a:r>
            <a:r>
              <a:rPr lang="en-US" dirty="0" err="1"/>
              <a:t>PartyA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EF79D-1911-0C49-8C1F-ED1C80CA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227591"/>
            <a:ext cx="7581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1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1.4 Check the database on </a:t>
            </a:r>
            <a:r>
              <a:rPr lang="en-US" dirty="0" err="1"/>
              <a:t>PartyA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67BC1-280F-224A-BE86-805106E74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227591"/>
            <a:ext cx="7581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5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1.5 Check the database on </a:t>
            </a:r>
            <a:r>
              <a:rPr lang="en-US" dirty="0" err="1"/>
              <a:t>PartyB</a:t>
            </a:r>
            <a:r>
              <a:rPr lang="en-US" dirty="0"/>
              <a:t>, </a:t>
            </a:r>
            <a:r>
              <a:rPr lang="en-US" dirty="0" err="1"/>
              <a:t>PartyC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1394E-3DD5-4841-9F1E-28DD4DE6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619250"/>
            <a:ext cx="43307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E1513-B56F-A846-B15F-57E9BCD5A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890" y="1619250"/>
            <a:ext cx="40259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20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1.6 Create the account – Party 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D98EB-8A43-9643-B676-C1F931E1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1193626"/>
            <a:ext cx="7594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1.7 Party C – checking the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ADB83-49CA-6942-A5B5-95B0A457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6" y="1360982"/>
            <a:ext cx="75565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CCB3-B2A0-46EA-A2F7-AB3541F0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8715C-BF0C-884D-8121-13288CABE3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Welcome</a:t>
            </a:r>
          </a:p>
          <a:p>
            <a:pPr lvl="1"/>
            <a:r>
              <a:rPr lang="en-US" dirty="0"/>
              <a:t>Objectives</a:t>
            </a:r>
          </a:p>
          <a:p>
            <a:pPr lvl="1"/>
            <a:r>
              <a:rPr lang="en-US" dirty="0"/>
              <a:t>Expectations</a:t>
            </a:r>
          </a:p>
          <a:p>
            <a:pPr lvl="1"/>
            <a:r>
              <a:rPr lang="en-US" dirty="0"/>
              <a:t>Themes &amp; Roles</a:t>
            </a:r>
          </a:p>
          <a:p>
            <a:pPr lvl="1"/>
            <a:r>
              <a:rPr lang="en-US" dirty="0"/>
              <a:t>Perspectives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BA9E0-06D1-480C-8996-D431A8F1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518" y="318290"/>
            <a:ext cx="609341" cy="5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92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1.7 Party C – checking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4BFCF-FC55-8943-AC9F-1CC9A61B6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227591"/>
            <a:ext cx="7505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9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B8B-21EB-7541-B875-30CB48F0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1.7 Party C – checking the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7BC6D-2230-BE4E-8B95-B7BEFB488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227591"/>
            <a:ext cx="7594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4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37A0-C0DD-F94B-86A9-78A1E9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Asset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291521B-D2B6-F142-965D-14C2FC54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34" y="1227591"/>
            <a:ext cx="46101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2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37A0-C0DD-F94B-86A9-78A1E9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Asset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73940-A71C-F541-844D-93A52021D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" y="790145"/>
            <a:ext cx="5686428" cy="425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35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37A0-C0DD-F94B-86A9-78A1E9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2.1 Asset – Allocation for Alice on </a:t>
            </a:r>
            <a:r>
              <a:rPr lang="en-US" dirty="0" err="1"/>
              <a:t>PartyA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21994-468D-6E4E-ACF8-B77638F0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1227591"/>
            <a:ext cx="8931252" cy="14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13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37A0-C0DD-F94B-86A9-78A1E9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2.2 Checking vault on </a:t>
            </a:r>
            <a:r>
              <a:rPr lang="en-US" dirty="0" err="1"/>
              <a:t>PartyA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005EE-C546-A248-90D9-D438CE3B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01" y="1227591"/>
            <a:ext cx="8471005" cy="22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56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37A0-C0DD-F94B-86A9-78A1E9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2.3 Checking vault on </a:t>
            </a:r>
            <a:r>
              <a:rPr lang="en-US" dirty="0" err="1"/>
              <a:t>PartyB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85DDD-B847-A040-8AFA-0D64008D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41" y="1227591"/>
            <a:ext cx="8386201" cy="11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37A0-C0DD-F94B-86A9-78A1E9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2.4 Checking vault on </a:t>
            </a:r>
            <a:r>
              <a:rPr lang="en-US" dirty="0" err="1"/>
              <a:t>PartyC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D70BF-B187-0F4F-95F4-84C851C13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41" y="930001"/>
            <a:ext cx="71247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88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37A0-C0DD-F94B-86A9-78A1E9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2.5 Checking database on </a:t>
            </a:r>
            <a:r>
              <a:rPr lang="en-US" dirty="0" err="1"/>
              <a:t>PartyA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CF5A0-6DEC-B14E-B8E0-3747FB190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1377950"/>
            <a:ext cx="76073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5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37A0-C0DD-F94B-86A9-78A1E9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2.5 Checking database on </a:t>
            </a:r>
            <a:r>
              <a:rPr lang="en-US" dirty="0" err="1"/>
              <a:t>PartyC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668D3-EB56-8E4E-B61C-02D1C7DF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27591"/>
            <a:ext cx="7162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3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BB76-094B-B84C-8059-D612B167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Pre-Requisites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0841A-B82C-F743-A329-96BCD886B9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Code is available at: </a:t>
            </a:r>
            <a:r>
              <a:rPr lang="en-US" dirty="0">
                <a:hlinkClick r:id="rId2"/>
              </a:rPr>
              <a:t>https://github.com/corda/accounts_java_samples/tree/tenancyfeb21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24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37A0-C0DD-F94B-86A9-78A1E952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2.5 Checking database on </a:t>
            </a:r>
            <a:r>
              <a:rPr lang="en-US" dirty="0" err="1"/>
              <a:t>PartyB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82C9B-7142-A140-BF9D-A6987219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41" y="996950"/>
            <a:ext cx="38100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76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EAB6-16EC-654A-9270-D8CF393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Sharing Alice account info with </a:t>
            </a:r>
            <a:r>
              <a:rPr lang="en-US" dirty="0" err="1"/>
              <a:t>PartyC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ECFDD-3472-174B-AFA2-FA8B8A59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1191052"/>
            <a:ext cx="8754570" cy="11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8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EAB6-16EC-654A-9270-D8CF393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3.1 Checking </a:t>
            </a:r>
            <a:r>
              <a:rPr lang="en-US" dirty="0" err="1"/>
              <a:t>PartyC</a:t>
            </a:r>
            <a:r>
              <a:rPr lang="en-US" dirty="0"/>
              <a:t> vault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005E7-5DD9-824E-8BE4-16523003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2" y="856757"/>
            <a:ext cx="4402601" cy="42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83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EAB6-16EC-654A-9270-D8CF393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3.2 Checking </a:t>
            </a:r>
            <a:r>
              <a:rPr lang="en-US" dirty="0" err="1"/>
              <a:t>PartyC</a:t>
            </a:r>
            <a:r>
              <a:rPr lang="en-US" dirty="0"/>
              <a:t>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B2644-42C4-ED48-8F90-1E8D94B9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1227591"/>
            <a:ext cx="7543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10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3EAB6-16EC-654A-9270-D8CF393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3.3 Checking </a:t>
            </a:r>
            <a:r>
              <a:rPr lang="en-US" dirty="0" err="1"/>
              <a:t>PartyB</a:t>
            </a:r>
            <a:r>
              <a:rPr lang="en-US" dirty="0"/>
              <a:t>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021C3-428D-524A-B0D4-F7B22C836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992786"/>
            <a:ext cx="4000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5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8867-13A8-EB4B-B73F-B68A228E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516D94E-066F-824D-BC34-006358837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39348" y="2419350"/>
            <a:ext cx="2985052" cy="298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E98DF-E7F4-9140-A88A-9B80AF36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52" y="599661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40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2483-38CF-DF44-8EF1-8BE8BE77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0.1 – build the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80C336-2864-604D-B6FA-F145189D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024"/>
            <a:ext cx="9144000" cy="98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7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2483-38CF-DF44-8EF1-8BE8BE77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0.2 – start h2 database viewer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B4AF6-B633-0648-9A7A-431C57D3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1212"/>
            <a:ext cx="9144000" cy="10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3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2483-38CF-DF44-8EF1-8BE8BE77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0.2 – start h2 database viewer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F53EF-D63D-914A-9B09-8257BC1A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1308100"/>
            <a:ext cx="3314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6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2483-38CF-DF44-8EF1-8BE8BE77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0.3 – start nodes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5273DE-8198-5942-8EA2-9D19E47DB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895350"/>
            <a:ext cx="8178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1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2483-38CF-DF44-8EF1-8BE8BE77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0.3 – start the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1BF45-178C-1D4C-BC10-E57C5869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0970"/>
            <a:ext cx="9144000" cy="2022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84F2DF-4CDB-A14B-A17E-91C0D494CDAF}"/>
              </a:ext>
            </a:extLst>
          </p:cNvPr>
          <p:cNvSpPr txBox="1"/>
          <p:nvPr/>
        </p:nvSpPr>
        <p:spPr>
          <a:xfrm>
            <a:off x="114300" y="3289300"/>
            <a:ext cx="701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Poppins" pitchFamily="2" charset="77"/>
                <a:cs typeface="Poppins" pitchFamily="2" charset="77"/>
              </a:rPr>
              <a:t>PartyA</a:t>
            </a:r>
            <a:r>
              <a:rPr lang="en-US" sz="1000" dirty="0">
                <a:latin typeface="Poppins" pitchFamily="2" charset="77"/>
                <a:cs typeface="Poppins" pitchFamily="2" charset="77"/>
              </a:rPr>
              <a:t>:  jdbc:h2:tcp://localhost:11001/node</a:t>
            </a:r>
          </a:p>
          <a:p>
            <a:r>
              <a:rPr lang="en-US" sz="1000" dirty="0" err="1">
                <a:latin typeface="Poppins" pitchFamily="2" charset="77"/>
                <a:cs typeface="Poppins" pitchFamily="2" charset="77"/>
              </a:rPr>
              <a:t>PartyB</a:t>
            </a:r>
            <a:r>
              <a:rPr lang="en-US" sz="1000" dirty="0">
                <a:latin typeface="Poppins" pitchFamily="2" charset="77"/>
                <a:cs typeface="Poppins" pitchFamily="2" charset="77"/>
              </a:rPr>
              <a:t>:  jdbc:h2:tcp://localhost:11002/node</a:t>
            </a:r>
          </a:p>
          <a:p>
            <a:r>
              <a:rPr lang="en-US" sz="1000" dirty="0" err="1">
                <a:latin typeface="Poppins" pitchFamily="2" charset="77"/>
                <a:cs typeface="Poppins" pitchFamily="2" charset="77"/>
              </a:rPr>
              <a:t>PartyC</a:t>
            </a:r>
            <a:r>
              <a:rPr lang="en-US" sz="1000" dirty="0">
                <a:latin typeface="Poppins" pitchFamily="2" charset="77"/>
                <a:cs typeface="Poppins" pitchFamily="2" charset="77"/>
              </a:rPr>
              <a:t>: jdbc:h2:tcp://localhost:11003/node </a:t>
            </a:r>
          </a:p>
        </p:txBody>
      </p:sp>
    </p:spTree>
    <p:extLst>
      <p:ext uri="{BB962C8B-B14F-4D97-AF65-F5344CB8AC3E}">
        <p14:creationId xmlns:p14="http://schemas.microsoft.com/office/powerpoint/2010/main" val="102391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2483-38CF-DF44-8EF1-8BE8BE77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0.4 – test database connection from the viewer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2A261-6C4F-4249-BF6B-775A9DBA0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41" y="887969"/>
            <a:ext cx="4052570" cy="40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84071"/>
      </p:ext>
    </p:extLst>
  </p:cSld>
  <p:clrMapOvr>
    <a:masterClrMapping/>
  </p:clrMapOvr>
</p:sld>
</file>

<file path=ppt/theme/theme1.xml><?xml version="1.0" encoding="utf-8"?>
<a:theme xmlns:a="http://schemas.openxmlformats.org/drawingml/2006/main" name="R3 theme">
  <a:themeElements>
    <a:clrScheme name="R3_new">
      <a:dk1>
        <a:srgbClr val="555861"/>
      </a:dk1>
      <a:lt1>
        <a:srgbClr val="FFFFFF"/>
      </a:lt1>
      <a:dk2>
        <a:srgbClr val="D8222A"/>
      </a:dk2>
      <a:lt2>
        <a:srgbClr val="E1E3F1"/>
      </a:lt2>
      <a:accent1>
        <a:srgbClr val="D8222A"/>
      </a:accent1>
      <a:accent2>
        <a:srgbClr val="E1E3F1"/>
      </a:accent2>
      <a:accent3>
        <a:srgbClr val="545761"/>
      </a:accent3>
      <a:accent4>
        <a:srgbClr val="EAEAEA"/>
      </a:accent4>
      <a:accent5>
        <a:srgbClr val="9A1B03"/>
      </a:accent5>
      <a:accent6>
        <a:srgbClr val="BDC0CA"/>
      </a:accent6>
      <a:hlink>
        <a:srgbClr val="D8222A"/>
      </a:hlink>
      <a:folHlink>
        <a:srgbClr val="FF283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 smtClean="0">
            <a:latin typeface="Poppins" pitchFamily="2" charset="77"/>
            <a:cs typeface="Poppins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70CB0D31-2EF6-0443-B8D7-836C20669ADE}" vid="{1C9A914E-6A74-EB44-ACB8-1489388948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R3_Master_Calibri_May2019 (1)</Template>
  <TotalTime>10935</TotalTime>
  <Words>623</Words>
  <Application>Microsoft Macintosh PowerPoint</Application>
  <PresentationFormat>On-screen Show (16:9)</PresentationFormat>
  <Paragraphs>106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Bold</vt:lpstr>
      <vt:lpstr>Calibri Light</vt:lpstr>
      <vt:lpstr>Calibri Regular</vt:lpstr>
      <vt:lpstr>Helvetica Light</vt:lpstr>
      <vt:lpstr>Poppins</vt:lpstr>
      <vt:lpstr>R3 theme</vt:lpstr>
      <vt:lpstr>Accounts SDK</vt:lpstr>
      <vt:lpstr>Agenda </vt:lpstr>
      <vt:lpstr>Pre-Requisites </vt:lpstr>
      <vt:lpstr>Step 0.1 – build the project</vt:lpstr>
      <vt:lpstr>Step 0.2 – start h2 database viewer</vt:lpstr>
      <vt:lpstr>Step 0.2 – start h2 database viewer</vt:lpstr>
      <vt:lpstr>Step 0.3 – start nodes</vt:lpstr>
      <vt:lpstr>Step 0.3 – start the nodes</vt:lpstr>
      <vt:lpstr>Step 0.4 – test database connection from the viewer</vt:lpstr>
      <vt:lpstr>Step 1. Create the accounts</vt:lpstr>
      <vt:lpstr>Step 1.1 Create the accounts – Party A</vt:lpstr>
      <vt:lpstr>Step 1.2 Checking the vault - PartyA</vt:lpstr>
      <vt:lpstr>Step 1.3 Checking the vault – PartyB, PartyC</vt:lpstr>
      <vt:lpstr>Step 1.4 Check the database on PartyA</vt:lpstr>
      <vt:lpstr>Step 1.4 Check the database on PartyA</vt:lpstr>
      <vt:lpstr>Step 1.4 Check the database on PartyA</vt:lpstr>
      <vt:lpstr>Step 1.5 Check the database on PartyB, PartyC</vt:lpstr>
      <vt:lpstr>Step 1.6 Create the account – Party C</vt:lpstr>
      <vt:lpstr>Step 1.7 Party C – checking the database</vt:lpstr>
      <vt:lpstr>Step 1.7 Party C – checking the database</vt:lpstr>
      <vt:lpstr>Step 1.7 Party C – checking the database</vt:lpstr>
      <vt:lpstr>Step 2. Asset</vt:lpstr>
      <vt:lpstr>Step 2. Asset</vt:lpstr>
      <vt:lpstr>Step 2.1 Asset – Allocation for Alice on PartyA</vt:lpstr>
      <vt:lpstr>Step 2.2 Checking vault on PartyA</vt:lpstr>
      <vt:lpstr>Step 2.3 Checking vault on PartyB</vt:lpstr>
      <vt:lpstr>Step 2.4 Checking vault on PartyC</vt:lpstr>
      <vt:lpstr>Step 2.5 Checking database on PartyA</vt:lpstr>
      <vt:lpstr>Step 2.5 Checking database on PartyC</vt:lpstr>
      <vt:lpstr>Step 2.5 Checking database on PartyB</vt:lpstr>
      <vt:lpstr>Step 3. Sharing Alice account info with PartyC</vt:lpstr>
      <vt:lpstr>Step 3.1 Checking PartyC vault</vt:lpstr>
      <vt:lpstr>Step 3.2 Checking PartyC database</vt:lpstr>
      <vt:lpstr>Step 3.3 Checking PartyB database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NodeMedic</dc:title>
  <dc:creator>Lamar Thomas</dc:creator>
  <cp:lastModifiedBy>Leonid Kalneus</cp:lastModifiedBy>
  <cp:revision>278</cp:revision>
  <dcterms:created xsi:type="dcterms:W3CDTF">2019-06-12T14:23:25Z</dcterms:created>
  <dcterms:modified xsi:type="dcterms:W3CDTF">2021-02-04T14:28:36Z</dcterms:modified>
</cp:coreProperties>
</file>